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F255C8-B36F-44D1-A288-24BDBBBDA947}" v="103" dt="2021-06-30T09:10:06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8C7CA-B4BA-43EB-9F0A-D3E532CFC408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F4BD9-0DBE-4092-BBFF-0B95E0EFE79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1469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47A-49C5-42D5-A2EB-0951A6474753}" type="datetime1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126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52C-044B-40BD-B0BC-77E18F8D37F9}" type="datetime1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127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4202-1F80-42CB-A480-5D7B395BDBF1}" type="datetime1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154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E265-13AE-41F2-90C5-760E3E4A5922}" type="datetime1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320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4BDD-F8F3-44B8-9352-FBBBB1217A66}" type="datetime1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3419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E776-6B5E-4E62-83CB-6736A80D253A}" type="datetime1">
              <a:rPr lang="fr-CH" smtClean="0"/>
              <a:t>16.11.2021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829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FF17-FA46-4A3F-BCF7-7BB4398019B4}" type="datetime1">
              <a:rPr lang="fr-CH" smtClean="0"/>
              <a:t>16.11.2021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353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CF97-3C37-4000-AAD4-646F149519E6}" type="datetime1">
              <a:rPr lang="fr-CH" smtClean="0"/>
              <a:t>16.11.2021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711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2BC8-B1AE-4171-9873-D6103F5022AC}" type="datetime1">
              <a:rPr lang="fr-CH" smtClean="0"/>
              <a:t>16.11.2021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920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BED3-C79D-4153-BFFA-C3F2BD33A4C7}" type="datetime1">
              <a:rPr lang="fr-CH" smtClean="0"/>
              <a:t>16.11.2021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227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AB71-EB86-4E48-A47E-2B5944F9DD65}" type="datetime1">
              <a:rPr lang="fr-CH" smtClean="0"/>
              <a:t>16.11.2021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892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FF4F-0F3D-4F8E-8E00-1D0B4049E2EC}" type="datetime1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42165-096F-43DC-B42D-16814CE8298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087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CH" sz="2800" dirty="0"/>
            </a:br>
            <a:br>
              <a:rPr lang="fr-CH" sz="2800" dirty="0"/>
            </a:br>
            <a:br>
              <a:rPr lang="fr-CH" sz="2800" dirty="0"/>
            </a:br>
            <a:br>
              <a:rPr lang="fr-CH" sz="2800" dirty="0"/>
            </a:br>
            <a:br>
              <a:rPr lang="fr-CH" sz="2800" dirty="0"/>
            </a:br>
            <a:br>
              <a:rPr lang="fr-CH" sz="2800" dirty="0"/>
            </a:br>
            <a:br>
              <a:rPr lang="fr-CH" sz="2800" dirty="0"/>
            </a:br>
            <a:br>
              <a:rPr lang="fr-CH" sz="2800" dirty="0"/>
            </a:br>
            <a:br>
              <a:rPr lang="fr-CH" sz="2800" dirty="0"/>
            </a:br>
            <a:br>
              <a:rPr lang="fr-CH" sz="2800" dirty="0"/>
            </a:br>
            <a:br>
              <a:rPr lang="fr-CH" sz="2800" dirty="0"/>
            </a:br>
            <a:br>
              <a:rPr lang="fr-CH" sz="2800" dirty="0"/>
            </a:br>
            <a:br>
              <a:rPr lang="fr-CH" sz="4000" b="1" dirty="0"/>
            </a:br>
            <a:r>
              <a:rPr lang="fr-CH" sz="4000" b="1" dirty="0"/>
              <a:t>Comptes APHEVs/</a:t>
            </a:r>
            <a:r>
              <a:rPr lang="fr-CH" sz="4000" b="1" dirty="0" err="1"/>
              <a:t>VePWH</a:t>
            </a:r>
            <a:r>
              <a:rPr lang="fr-CH" sz="4000" b="1" dirty="0"/>
              <a:t> 2020  </a:t>
            </a:r>
            <a:br>
              <a:rPr lang="fr-CH" sz="4000" b="1" dirty="0"/>
            </a:br>
            <a:r>
              <a:rPr lang="fr-CH" sz="4000" b="1" dirty="0"/>
              <a:t>Présentation AG le </a:t>
            </a:r>
            <a:r>
              <a:rPr lang="fr-CH" sz="4000" b="1"/>
              <a:t>25 novembre </a:t>
            </a:r>
            <a:r>
              <a:rPr lang="fr-CH" sz="4000" b="1" dirty="0"/>
              <a:t>2021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29"/>
            <a:ext cx="3707904" cy="216359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-99392"/>
            <a:ext cx="4037080" cy="23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0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fr-CH" sz="2800" dirty="0"/>
              <a:t>				</a:t>
            </a:r>
            <a:br>
              <a:rPr lang="fr-CH" sz="2800" dirty="0"/>
            </a:br>
            <a:br>
              <a:rPr lang="fr-CH" sz="2800" dirty="0"/>
            </a:br>
            <a:r>
              <a:rPr lang="fr-CH" sz="2800" dirty="0"/>
              <a:t>Compte d’exploitation du 01.01.2020 au 31.12.2020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496944" cy="4248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sz="1700" b="1" dirty="0"/>
              <a:t>     MOUVEMENTS			RENTREES		DEPENSES		   SOLDE</a:t>
            </a:r>
          </a:p>
          <a:p>
            <a:pPr marL="179388" indent="-179388">
              <a:tabLst>
                <a:tab pos="179388" algn="l"/>
              </a:tabLst>
            </a:pPr>
            <a:r>
              <a:rPr lang="fr-CH" sz="1700" b="1" dirty="0"/>
              <a:t>Solde mars 2020 (31.03.2020):		            				179’845.00</a:t>
            </a:r>
          </a:p>
          <a:p>
            <a:pPr marL="179388" indent="-179388">
              <a:tabLst>
                <a:tab pos="179388" algn="l"/>
              </a:tabLst>
            </a:pPr>
            <a:r>
              <a:rPr lang="fr-CH" sz="1700" dirty="0"/>
              <a:t>Cotisations 2020			54’208.00			                  </a:t>
            </a:r>
          </a:p>
          <a:p>
            <a:pPr marL="179388" indent="-179388">
              <a:tabLst>
                <a:tab pos="179388" algn="l"/>
              </a:tabLst>
            </a:pPr>
            <a:r>
              <a:rPr lang="fr-CH" sz="1700" dirty="0"/>
              <a:t>Intérêts du compte bancaire		37.70			                  		</a:t>
            </a:r>
          </a:p>
          <a:p>
            <a:pPr marL="179388" indent="-179388">
              <a:tabLst>
                <a:tab pos="179388" algn="l"/>
              </a:tabLst>
            </a:pPr>
            <a:r>
              <a:rPr lang="fr-CH" sz="1700" dirty="0"/>
              <a:t>Frais divers (site internet, affiches, apéro AG,                                                                                                              cadeau, soupers comité, …)	  			516.00</a:t>
            </a:r>
          </a:p>
          <a:p>
            <a:pPr marL="179388" indent="-179388">
              <a:tabLst>
                <a:tab pos="179388" algn="l"/>
              </a:tabLst>
            </a:pPr>
            <a:r>
              <a:rPr lang="fr-CH" sz="1700" dirty="0"/>
              <a:t>Défraiement annuel de la présidente 2020			6’000</a:t>
            </a:r>
            <a:r>
              <a:rPr lang="fr-CH" sz="1700" b="1" dirty="0"/>
              <a:t>	</a:t>
            </a:r>
          </a:p>
          <a:p>
            <a:pPr marL="179388" indent="-179388">
              <a:tabLst>
                <a:tab pos="179388" algn="l"/>
              </a:tabLst>
            </a:pPr>
            <a:r>
              <a:rPr lang="fr-CH" sz="1700" dirty="0"/>
              <a:t>Défraiement des membres du comité 2020			8’112.80</a:t>
            </a:r>
            <a:endParaRPr lang="fr-CH" sz="1700" b="1" dirty="0"/>
          </a:p>
          <a:p>
            <a:pPr marL="179388" indent="-179388">
              <a:tabLst>
                <a:tab pos="179388" algn="l"/>
              </a:tabLst>
            </a:pPr>
            <a:r>
              <a:rPr lang="fr-CH" sz="1700" dirty="0"/>
              <a:t>Cotisations FRAP 2020</a:t>
            </a:r>
            <a:r>
              <a:rPr lang="fr-CH" sz="1700" b="1" dirty="0"/>
              <a:t>	</a:t>
            </a:r>
            <a:r>
              <a:rPr lang="fr-CH" sz="1700" dirty="0"/>
              <a:t>				6’000</a:t>
            </a:r>
          </a:p>
          <a:p>
            <a:pPr marL="0" indent="0">
              <a:buNone/>
              <a:tabLst>
                <a:tab pos="179388" algn="l"/>
              </a:tabLst>
            </a:pPr>
            <a:r>
              <a:rPr lang="fr-CH" sz="1700" dirty="0"/>
              <a:t>				</a:t>
            </a:r>
          </a:p>
          <a:p>
            <a:pPr marL="179388" indent="-179388">
              <a:tabLst>
                <a:tab pos="179388" algn="l"/>
              </a:tabLst>
            </a:pPr>
            <a:endParaRPr lang="fr-CH" sz="1700" dirty="0"/>
          </a:p>
          <a:p>
            <a:pPr marL="179388" indent="-179388">
              <a:buNone/>
              <a:tabLst>
                <a:tab pos="179388" algn="l"/>
              </a:tabLst>
            </a:pPr>
            <a:endParaRPr lang="fr-CH" sz="1700" dirty="0"/>
          </a:p>
          <a:p>
            <a:pPr marL="179388" indent="-179388">
              <a:tabLst>
                <a:tab pos="179388" algn="l"/>
              </a:tabLst>
            </a:pPr>
            <a:r>
              <a:rPr lang="fr-CH" sz="1700" b="1" dirty="0"/>
              <a:t>Totaux:				54’245.70	                  	20’628.80</a:t>
            </a:r>
            <a:r>
              <a:rPr lang="fr-CH" sz="1700" dirty="0"/>
              <a:t>	</a:t>
            </a:r>
            <a:r>
              <a:rPr lang="fr-CH" sz="1700" i="1" dirty="0"/>
              <a:t>  	</a:t>
            </a:r>
          </a:p>
          <a:p>
            <a:pPr marL="179388" indent="-179388">
              <a:buNone/>
              <a:tabLst>
                <a:tab pos="179388" algn="l"/>
              </a:tabLst>
            </a:pPr>
            <a:r>
              <a:rPr lang="fr-CH" sz="1700" b="1" dirty="0"/>
              <a:t>     </a:t>
            </a:r>
            <a:r>
              <a:rPr lang="fr-CH" sz="1800" b="1" dirty="0"/>
              <a:t>Bénéfice 2020: </a:t>
            </a:r>
            <a:r>
              <a:rPr lang="fr-CH" sz="1700" b="1" dirty="0"/>
              <a:t>	 		    				33’616.90</a:t>
            </a:r>
          </a:p>
          <a:p>
            <a:pPr marL="179388" indent="-179388">
              <a:buNone/>
              <a:tabLst>
                <a:tab pos="179388" algn="l"/>
              </a:tabLst>
            </a:pPr>
            <a:r>
              <a:rPr lang="fr-CH" sz="1700" b="1" dirty="0"/>
              <a:t>	Solde final à la fin de l’exercice au 31.12.2020 :		            		</a:t>
            </a:r>
            <a:r>
              <a:rPr lang="fr-CH" sz="1700" b="1" u="sng" dirty="0"/>
              <a:t>213’461.90</a:t>
            </a:r>
          </a:p>
          <a:p>
            <a:pPr marL="179388" indent="-179388">
              <a:buNone/>
              <a:tabLst>
                <a:tab pos="179388" algn="l"/>
              </a:tabLst>
            </a:pPr>
            <a:r>
              <a:rPr lang="fr-CH" sz="1700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fr-CH" sz="1800" dirty="0">
                <a:solidFill>
                  <a:srgbClr val="FF0000"/>
                </a:solidFill>
              </a:rPr>
              <a:t>       </a:t>
            </a:r>
            <a:endParaRPr lang="fr-CH" sz="1700" b="1" dirty="0">
              <a:solidFill>
                <a:srgbClr val="FF0000"/>
              </a:solidFill>
            </a:endParaRPr>
          </a:p>
          <a:p>
            <a:endParaRPr lang="fr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792"/>
            <a:ext cx="2483768" cy="14493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-12552"/>
            <a:ext cx="2524912" cy="147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6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br>
              <a:rPr lang="fr-CH" sz="2800" dirty="0"/>
            </a:br>
            <a:r>
              <a:rPr lang="fr-CH" sz="2800" dirty="0"/>
              <a:t>Comparatif comptes 2018 - 2019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BD28EFD0-A140-4C79-847F-E816C84CAD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242441"/>
              </p:ext>
            </p:extLst>
          </p:nvPr>
        </p:nvGraphicFramePr>
        <p:xfrm>
          <a:off x="457200" y="1340769"/>
          <a:ext cx="8435277" cy="531409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73474">
                  <a:extLst>
                    <a:ext uri="{9D8B030D-6E8A-4147-A177-3AD203B41FA5}">
                      <a16:colId xmlns:a16="http://schemas.microsoft.com/office/drawing/2014/main" val="1829576205"/>
                    </a:ext>
                  </a:extLst>
                </a:gridCol>
                <a:gridCol w="1608422">
                  <a:extLst>
                    <a:ext uri="{9D8B030D-6E8A-4147-A177-3AD203B41FA5}">
                      <a16:colId xmlns:a16="http://schemas.microsoft.com/office/drawing/2014/main" val="2914097568"/>
                    </a:ext>
                  </a:extLst>
                </a:gridCol>
                <a:gridCol w="2754026">
                  <a:extLst>
                    <a:ext uri="{9D8B030D-6E8A-4147-A177-3AD203B41FA5}">
                      <a16:colId xmlns:a16="http://schemas.microsoft.com/office/drawing/2014/main" val="1321501531"/>
                    </a:ext>
                  </a:extLst>
                </a:gridCol>
                <a:gridCol w="1499355">
                  <a:extLst>
                    <a:ext uri="{9D8B030D-6E8A-4147-A177-3AD203B41FA5}">
                      <a16:colId xmlns:a16="http://schemas.microsoft.com/office/drawing/2014/main" val="2065936588"/>
                    </a:ext>
                  </a:extLst>
                </a:gridCol>
              </a:tblGrid>
              <a:tr h="298912">
                <a:tc gridSpan="2">
                  <a:txBody>
                    <a:bodyPr/>
                    <a:lstStyle/>
                    <a:p>
                      <a:pPr algn="ctr"/>
                      <a:r>
                        <a:rPr lang="fr-CH" sz="1200" dirty="0"/>
                        <a:t>2018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sz="1200" dirty="0"/>
                        <a:t>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975581"/>
                  </a:ext>
                </a:extLst>
              </a:tr>
              <a:tr h="1137084">
                <a:tc>
                  <a:txBody>
                    <a:bodyPr/>
                    <a:lstStyle/>
                    <a:p>
                      <a:r>
                        <a:rPr lang="fr-CH" sz="1200" dirty="0"/>
                        <a:t>Rentrées 2018: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Cotisations 2018: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Intérêts du compte bancaire: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Cotisations APEVAL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H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40’611.50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37.05</a:t>
                      </a:r>
                      <a:endParaRPr lang="fr-CH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10’000</a:t>
                      </a:r>
                      <a:endParaRPr lang="fr-CH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/>
                        <a:t>50’648.55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Rentrées 2019: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Cotisations 2019: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Intérêts du compte bancaire: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H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50’276.00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38.20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/>
                        <a:t>50’314.20</a:t>
                      </a:r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942465"/>
                  </a:ext>
                </a:extLst>
              </a:tr>
              <a:tr h="3061379">
                <a:tc>
                  <a:txBody>
                    <a:bodyPr/>
                    <a:lstStyle/>
                    <a:p>
                      <a:r>
                        <a:rPr lang="fr-CH" sz="1200" dirty="0"/>
                        <a:t>Dépenses 2018:</a:t>
                      </a:r>
                    </a:p>
                    <a:p>
                      <a:pPr marL="263525" indent="-263525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Frais divers (site internet, affiches, apéro AG,                                                                                                              cadeau, soupers comité, …)</a:t>
                      </a:r>
                    </a:p>
                    <a:p>
                      <a:pPr marL="263525" indent="-263525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Défraiement annuel de la présidente 2018</a:t>
                      </a:r>
                    </a:p>
                    <a:p>
                      <a:pPr marL="263525" indent="-263525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Défraiement des membres du comité 2018</a:t>
                      </a:r>
                    </a:p>
                    <a:p>
                      <a:pPr marL="263525" indent="-263525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Cotisations FAP 2018</a:t>
                      </a:r>
                    </a:p>
                    <a:p>
                      <a:pPr marL="263525" indent="-263525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Derniers paiements AEPS (mi-mai-   juin 2018): défraiements comité, apéro AG 2018, cadeau président</a:t>
                      </a:r>
                    </a:p>
                    <a:p>
                      <a:pPr marL="263525" indent="-263525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Nouveau logo APHEVs</a:t>
                      </a:r>
                    </a:p>
                    <a:p>
                      <a:pPr marL="263525" indent="-263525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Protection juridique (2018)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H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r>
                        <a:rPr lang="fr-CH" sz="1200" dirty="0"/>
                        <a:t>4’551.60</a:t>
                      </a:r>
                    </a:p>
                    <a:p>
                      <a:endParaRPr lang="fr-CH" sz="1200" dirty="0"/>
                    </a:p>
                    <a:p>
                      <a:r>
                        <a:rPr lang="fr-CH" sz="1200" dirty="0"/>
                        <a:t>6’000.00</a:t>
                      </a:r>
                    </a:p>
                    <a:p>
                      <a:endParaRPr lang="fr-CH" sz="1200" dirty="0"/>
                    </a:p>
                    <a:p>
                      <a:r>
                        <a:rPr lang="fr-CH" sz="1200" dirty="0"/>
                        <a:t>8’000.20</a:t>
                      </a:r>
                    </a:p>
                    <a:p>
                      <a:r>
                        <a:rPr lang="fr-CH" sz="1200" dirty="0"/>
                        <a:t>7’200.00</a:t>
                      </a:r>
                    </a:p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3’679.10</a:t>
                      </a:r>
                    </a:p>
                    <a:p>
                      <a:r>
                        <a:rPr lang="fr-CH" sz="1200" dirty="0"/>
                        <a:t>1’300.00</a:t>
                      </a:r>
                    </a:p>
                    <a:p>
                      <a:r>
                        <a:rPr lang="fr-CH" sz="1200" b="0" dirty="0"/>
                        <a:t>5’400.00</a:t>
                      </a:r>
                    </a:p>
                    <a:p>
                      <a:endParaRPr lang="fr-CH" sz="1200" b="1" dirty="0"/>
                    </a:p>
                    <a:p>
                      <a:r>
                        <a:rPr lang="fr-CH" sz="1200" b="1" dirty="0"/>
                        <a:t>36’130.90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Dépenses 2019: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Frais divers (site internet, affiches, apéro AG,                                                                                                              cadeau, soupers comité, …)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Défraiement annuel de la présidente 2019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Défraiement des membres du comité 2019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Cotisations FRAP 2019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H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r>
                        <a:rPr lang="fr-CH" sz="1200" dirty="0"/>
                        <a:t>5’605.50</a:t>
                      </a:r>
                    </a:p>
                    <a:p>
                      <a:endParaRPr lang="fr-CH" sz="1200" dirty="0"/>
                    </a:p>
                    <a:p>
                      <a:r>
                        <a:rPr lang="fr-CH" sz="1200" dirty="0"/>
                        <a:t>6’000.00</a:t>
                      </a:r>
                    </a:p>
                    <a:p>
                      <a:endParaRPr lang="fr-CH" sz="1200" dirty="0"/>
                    </a:p>
                    <a:p>
                      <a:r>
                        <a:rPr lang="fr-CH" sz="1200" dirty="0"/>
                        <a:t>7’598.20</a:t>
                      </a:r>
                    </a:p>
                    <a:p>
                      <a:r>
                        <a:rPr lang="fr-CH" sz="1200" dirty="0"/>
                        <a:t>6’000.00</a:t>
                      </a:r>
                    </a:p>
                    <a:p>
                      <a:endParaRPr lang="fr-CH" sz="1200" b="1" dirty="0"/>
                    </a:p>
                    <a:p>
                      <a:endParaRPr lang="fr-CH" sz="1200" b="1" dirty="0"/>
                    </a:p>
                    <a:p>
                      <a:endParaRPr lang="fr-CH" sz="1200" b="1" dirty="0"/>
                    </a:p>
                    <a:p>
                      <a:endParaRPr lang="fr-CH" sz="1200" b="1" dirty="0"/>
                    </a:p>
                    <a:p>
                      <a:endParaRPr lang="fr-CH" sz="1200" b="1" dirty="0"/>
                    </a:p>
                    <a:p>
                      <a:endParaRPr lang="fr-CH" sz="1200" b="1" dirty="0"/>
                    </a:p>
                    <a:p>
                      <a:r>
                        <a:rPr lang="fr-CH" sz="1200" b="1" dirty="0"/>
                        <a:t>25’203.70</a:t>
                      </a:r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132682"/>
                  </a:ext>
                </a:extLst>
              </a:tr>
              <a:tr h="307879">
                <a:tc>
                  <a:txBody>
                    <a:bodyPr/>
                    <a:lstStyle/>
                    <a:p>
                      <a:r>
                        <a:rPr lang="fr-CH" sz="1200" b="1" dirty="0"/>
                        <a:t>Bénéfice 2018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dirty="0"/>
                        <a:t>14’517.65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dirty="0"/>
                        <a:t>Bénéfice 2019 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dirty="0"/>
                        <a:t>25’110.50</a:t>
                      </a:r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24685"/>
                  </a:ext>
                </a:extLst>
              </a:tr>
              <a:tr h="437340">
                <a:tc>
                  <a:txBody>
                    <a:bodyPr/>
                    <a:lstStyle/>
                    <a:p>
                      <a:r>
                        <a:rPr lang="fr-CH" sz="1200" b="1" dirty="0"/>
                        <a:t> Solde final à la fin de l’exercice, mi-mai 2019 (22.05.2019):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u="sng" dirty="0"/>
                        <a:t>154’734.50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dirty="0"/>
                        <a:t>Solde final à la fin de l’exercice, mars 2020 (31.03.2020)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u="sng" dirty="0"/>
                        <a:t>179’845.00</a:t>
                      </a:r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26484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793"/>
            <a:ext cx="1547664" cy="81291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408" y="-12551"/>
            <a:ext cx="1547664" cy="81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2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br>
              <a:rPr lang="fr-CH" sz="2800" dirty="0"/>
            </a:br>
            <a:r>
              <a:rPr lang="fr-CH" sz="2800" dirty="0"/>
              <a:t>Comparatif comptes 2019 - 2020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BD28EFD0-A140-4C79-847F-E816C84CAD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056594"/>
              </p:ext>
            </p:extLst>
          </p:nvPr>
        </p:nvGraphicFramePr>
        <p:xfrm>
          <a:off x="457200" y="1340769"/>
          <a:ext cx="8229600" cy="50135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125241">
                  <a:extLst>
                    <a:ext uri="{9D8B030D-6E8A-4147-A177-3AD203B41FA5}">
                      <a16:colId xmlns:a16="http://schemas.microsoft.com/office/drawing/2014/main" val="1321501531"/>
                    </a:ext>
                  </a:extLst>
                </a:gridCol>
                <a:gridCol w="989559">
                  <a:extLst>
                    <a:ext uri="{9D8B030D-6E8A-4147-A177-3AD203B41FA5}">
                      <a16:colId xmlns:a16="http://schemas.microsoft.com/office/drawing/2014/main" val="2065936588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3367187926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val="4215487870"/>
                    </a:ext>
                  </a:extLst>
                </a:gridCol>
              </a:tblGrid>
              <a:tr h="298912">
                <a:tc gridSpan="2">
                  <a:txBody>
                    <a:bodyPr/>
                    <a:lstStyle/>
                    <a:p>
                      <a:pPr algn="ctr"/>
                      <a:r>
                        <a:rPr lang="fr-CH" sz="1200" dirty="0"/>
                        <a:t>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2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975581"/>
                  </a:ext>
                </a:extLst>
              </a:tr>
              <a:tr h="1137084">
                <a:tc>
                  <a:txBody>
                    <a:bodyPr/>
                    <a:lstStyle/>
                    <a:p>
                      <a:r>
                        <a:rPr lang="fr-CH" sz="1200" dirty="0"/>
                        <a:t>Rentrées 2019: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Cotisations 2019: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Intérêts du compte bancaire: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H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50’276.00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38.20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/>
                        <a:t>50’314.20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Rentrées 2020: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Cotisations 2020: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Intérêts du compte bancaire: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H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54’208.00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37.70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/>
                        <a:t>54’245.70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942465"/>
                  </a:ext>
                </a:extLst>
              </a:tr>
              <a:tr h="2760839">
                <a:tc>
                  <a:txBody>
                    <a:bodyPr/>
                    <a:lstStyle/>
                    <a:p>
                      <a:r>
                        <a:rPr lang="fr-CH" sz="1200" dirty="0"/>
                        <a:t>Dépenses 2019: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Frais divers (site internet, affiches, apéro AG,                                                                                                              cadeau, soupers comité, …)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Défraiement annuel de la présidente 2019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Défraiement des membres du comité 2019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Cotisations FRAP 2019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H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r>
                        <a:rPr lang="fr-CH" sz="1200" dirty="0"/>
                        <a:t>5’605.50</a:t>
                      </a:r>
                    </a:p>
                    <a:p>
                      <a:r>
                        <a:rPr lang="fr-CH" sz="1200" dirty="0"/>
                        <a:t>6’000.00</a:t>
                      </a:r>
                    </a:p>
                    <a:p>
                      <a:r>
                        <a:rPr lang="fr-CH" sz="1200" dirty="0"/>
                        <a:t>7’598.20</a:t>
                      </a:r>
                    </a:p>
                    <a:p>
                      <a:r>
                        <a:rPr lang="fr-CH" sz="1200" dirty="0"/>
                        <a:t>6’000.00</a:t>
                      </a:r>
                    </a:p>
                    <a:p>
                      <a:endParaRPr lang="fr-CH" sz="1200" b="1" dirty="0"/>
                    </a:p>
                    <a:p>
                      <a:endParaRPr lang="fr-CH" sz="1200" b="1" dirty="0"/>
                    </a:p>
                    <a:p>
                      <a:endParaRPr lang="fr-CH" sz="1200" b="1" dirty="0"/>
                    </a:p>
                    <a:p>
                      <a:endParaRPr lang="fr-CH" sz="1200" b="1" dirty="0"/>
                    </a:p>
                    <a:p>
                      <a:endParaRPr lang="fr-CH" sz="1200" b="1" dirty="0"/>
                    </a:p>
                    <a:p>
                      <a:endParaRPr lang="fr-CH" sz="1200" b="1" dirty="0"/>
                    </a:p>
                    <a:p>
                      <a:r>
                        <a:rPr lang="fr-CH" sz="1200" b="1" dirty="0"/>
                        <a:t>25’203.70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Dépenses 2020: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Frais divers (site internet, affiches, apéro AG,                                                                                                              cadeau, soupers comité, …)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Défraiement annuel de la présidente 2020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Défraiement des membres du comité 2020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H" sz="1200" dirty="0"/>
                        <a:t>Cotisations FRAP 2020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2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H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r>
                        <a:rPr lang="fr-CH" sz="1200" dirty="0"/>
                        <a:t>516.00</a:t>
                      </a:r>
                    </a:p>
                    <a:p>
                      <a:r>
                        <a:rPr lang="fr-CH" sz="1200" dirty="0"/>
                        <a:t>6’000.00</a:t>
                      </a:r>
                    </a:p>
                    <a:p>
                      <a:r>
                        <a:rPr lang="fr-CH" sz="1200" dirty="0"/>
                        <a:t>8’112.80</a:t>
                      </a:r>
                    </a:p>
                    <a:p>
                      <a:r>
                        <a:rPr lang="fr-CH" sz="1200" dirty="0"/>
                        <a:t>6’000.00</a:t>
                      </a:r>
                    </a:p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endParaRPr lang="fr-CH" sz="1200" dirty="0"/>
                    </a:p>
                    <a:p>
                      <a:r>
                        <a:rPr lang="fr-CH" sz="1200" b="1" dirty="0"/>
                        <a:t>20’628.80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132682"/>
                  </a:ext>
                </a:extLst>
              </a:tr>
              <a:tr h="307879">
                <a:tc>
                  <a:txBody>
                    <a:bodyPr/>
                    <a:lstStyle/>
                    <a:p>
                      <a:r>
                        <a:rPr lang="fr-CH" sz="1200" b="1" dirty="0"/>
                        <a:t>Bénéfice 2019 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dirty="0"/>
                        <a:t>25’110.50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dirty="0"/>
                        <a:t>Bénéfice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dirty="0"/>
                        <a:t>33’616.90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24685"/>
                  </a:ext>
                </a:extLst>
              </a:tr>
              <a:tr h="437340">
                <a:tc>
                  <a:txBody>
                    <a:bodyPr/>
                    <a:lstStyle/>
                    <a:p>
                      <a:r>
                        <a:rPr lang="fr-CH" sz="1200" b="1" dirty="0"/>
                        <a:t>Solde final à la fin de l’exercice, mars 2020 (31.03.2020)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u="sng" dirty="0"/>
                        <a:t>179’845.00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/>
                        <a:t>Solde final à la fin de l’exercice</a:t>
                      </a:r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u="sng" dirty="0"/>
                        <a:t>213’461.90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26484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793"/>
            <a:ext cx="1547664" cy="81291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408" y="-12551"/>
            <a:ext cx="1547664" cy="81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39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EE4D0C9713574AB09FD1F619E03DD8" ma:contentTypeVersion="2" ma:contentTypeDescription="Create a new document." ma:contentTypeScope="" ma:versionID="52c0e55660657100c07d89f5af26f6ee">
  <xsd:schema xmlns:xsd="http://www.w3.org/2001/XMLSchema" xmlns:xs="http://www.w3.org/2001/XMLSchema" xmlns:p="http://schemas.microsoft.com/office/2006/metadata/properties" xmlns:ns2="8cf7ae0b-07ae-4277-ac3d-f86744c0c009" targetNamespace="http://schemas.microsoft.com/office/2006/metadata/properties" ma:root="true" ma:fieldsID="a35fdacec6b23bcd1ad8bfd1566b3da3" ns2:_="">
    <xsd:import namespace="8cf7ae0b-07ae-4277-ac3d-f86744c0c0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7ae0b-07ae-4277-ac3d-f86744c0c0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A394D8-B01F-4AB1-ABD8-CBC0CD63CE86}"/>
</file>

<file path=customXml/itemProps2.xml><?xml version="1.0" encoding="utf-8"?>
<ds:datastoreItem xmlns:ds="http://schemas.openxmlformats.org/officeDocument/2006/customXml" ds:itemID="{0AD13944-6B6B-4BF0-97D4-7EB2B0A83B4B}"/>
</file>

<file path=customXml/itemProps3.xml><?xml version="1.0" encoding="utf-8"?>
<ds:datastoreItem xmlns:ds="http://schemas.openxmlformats.org/officeDocument/2006/customXml" ds:itemID="{230A2F96-AD7C-41A1-98C5-A7A5345E21B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On-screen Show (4:3)</PresentationFormat>
  <Paragraphs>194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             Comptes APHEVs/VePWH 2020   Présentation AG le 25 novembre 2021</vt:lpstr>
      <vt:lpstr>      Compte d’exploitation du 01.01.2020 au 31.12.2020</vt:lpstr>
      <vt:lpstr> Comparatif comptes 2018 - 2019</vt:lpstr>
      <vt:lpstr> Comparatif comptes 2019 - 2020</vt:lpstr>
    </vt:vector>
  </TitlesOfParts>
  <Company>HES-SO // Valais - Wallis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Comptes AEPS 2013 – Présentation AG 01 mai 2014</dc:title>
  <dc:creator>SInf</dc:creator>
  <cp:lastModifiedBy>Adkins Léonard</cp:lastModifiedBy>
  <cp:revision>86</cp:revision>
  <dcterms:created xsi:type="dcterms:W3CDTF">2014-03-06T11:07:49Z</dcterms:created>
  <dcterms:modified xsi:type="dcterms:W3CDTF">2021-11-16T13:31:54Z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-1278065675</vt:i4>
  </property>
  <property fmtid="{D5CDD505-2E9C-101B-9397-08002B2CF9AE}" pid="3" name="_NewReviewCycle">
    <vt:lpwstr/>
  </property>
  <property fmtid="{D5CDD505-2E9C-101B-9397-08002B2CF9AE}" pid="4" name="_EmailSubject">
    <vt:lpwstr>documents AG APHEVs</vt:lpwstr>
  </property>
  <property fmtid="{D5CDD505-2E9C-101B-9397-08002B2CF9AE}" pid="5" name="_AuthorEmail">
    <vt:lpwstr>leonard.adkins@hevs.ch</vt:lpwstr>
  </property>
  <property fmtid="{D5CDD505-2E9C-101B-9397-08002B2CF9AE}" pid="6" name="_AuthorEmailDisplayName">
    <vt:lpwstr>Léonard Adkins</vt:lpwstr>
  </property>
  <property fmtid="{D5CDD505-2E9C-101B-9397-08002B2CF9AE}" pid="7" name="_PreviousAdHocReviewCycleID">
    <vt:i4>-1876948739</vt:i4>
  </property>
  <property fmtid="{D5CDD505-2E9C-101B-9397-08002B2CF9AE}" pid="8" name="ContentTypeId">
    <vt:lpwstr>0x01010025EE4D0C9713574AB09FD1F619E03DD8</vt:lpwstr>
  </property>
</Properties>
</file>